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8" r:id="rId11"/>
    <p:sldId id="267" r:id="rId12"/>
    <p:sldId id="268" r:id="rId13"/>
    <p:sldId id="259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385395"/>
    <a:srgbClr val="BCAC6C"/>
    <a:srgbClr val="918F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5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08086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53344" y="383664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76" y="1254133"/>
            <a:ext cx="787241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41176" y="2468579"/>
            <a:ext cx="7858180" cy="37687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374848" y="6356351"/>
            <a:ext cx="1460848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5BA28E99-AEF6-4118-A228-5CBCCBDD7A85}" type="datetimeFigureOut">
              <a:rPr lang="es-ES" smtClean="0"/>
              <a:pPr/>
              <a:t>28/05/13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1848" y="6356351"/>
            <a:ext cx="1982580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70848" y="6356351"/>
            <a:ext cx="1460848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1026D3E-8F2B-4792-BD44-CA339CCB2B6B}" type="slidenum">
              <a:rPr lang="es-ES" smtClean="0"/>
              <a:pPr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122181" y="1268760"/>
            <a:ext cx="1906203" cy="4968552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41177" y="1268760"/>
            <a:ext cx="5577408" cy="496855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>
          <a:xfrm>
            <a:off x="374848" y="6356351"/>
            <a:ext cx="1460848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5BA28E99-AEF6-4118-A228-5CBCCBDD7A85}" type="datetimeFigureOut">
              <a:rPr lang="es-ES" smtClean="0"/>
              <a:pPr/>
              <a:t>28/05/13</a:t>
            </a:fld>
            <a:endParaRPr lang="es-ES" dirty="0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1848" y="6356351"/>
            <a:ext cx="1982580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s-ES" dirty="0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70848" y="6356351"/>
            <a:ext cx="1460848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1026D3E-8F2B-4792-BD44-CA339CCB2B6B}" type="slidenum">
              <a:rPr lang="es-ES" smtClean="0"/>
              <a:pPr/>
              <a:t>‹Nr.›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268760"/>
            <a:ext cx="7729534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483206"/>
            <a:ext cx="7715304" cy="39116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406900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071546"/>
            <a:ext cx="7872410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95536" y="2285992"/>
            <a:ext cx="3752848" cy="39116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38940" y="2285992"/>
            <a:ext cx="3714776" cy="384017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071546"/>
            <a:ext cx="7786742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5536" y="2357430"/>
            <a:ext cx="3682998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5536" y="3071809"/>
            <a:ext cx="3714776" cy="30543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253188" y="2357430"/>
            <a:ext cx="3929090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253188" y="3071809"/>
            <a:ext cx="3970337" cy="305435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528" y="1493912"/>
            <a:ext cx="7943880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3453" y="126876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46725" y="1268760"/>
            <a:ext cx="4643470" cy="505461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95536" y="2483206"/>
            <a:ext cx="3008313" cy="3840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5081736"/>
            <a:ext cx="5486400" cy="56673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8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475656" y="1281243"/>
            <a:ext cx="5486400" cy="37274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75656" y="5648474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 userDrawn="1"/>
        </p:nvSpPr>
        <p:spPr>
          <a:xfrm>
            <a:off x="3929058" y="6500834"/>
            <a:ext cx="10715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/>
                </a:solidFill>
              </a:rPr>
              <a:t>Cd. Madero 2009</a:t>
            </a:r>
            <a:endParaRPr lang="es-ES" sz="800" dirty="0">
              <a:solidFill>
                <a:schemeClr val="bg1"/>
              </a:solidFill>
            </a:endParaRPr>
          </a:p>
        </p:txBody>
      </p:sp>
      <p:cxnSp>
        <p:nvCxnSpPr>
          <p:cNvPr id="28" name="27 Conector recto"/>
          <p:cNvCxnSpPr/>
          <p:nvPr userDrawn="1"/>
        </p:nvCxnSpPr>
        <p:spPr>
          <a:xfrm rot="5400000">
            <a:off x="3643318" y="6715136"/>
            <a:ext cx="285728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Rectángulo"/>
          <p:cNvSpPr/>
          <p:nvPr userDrawn="1"/>
        </p:nvSpPr>
        <p:spPr>
          <a:xfrm>
            <a:off x="8532440" y="1484784"/>
            <a:ext cx="484748" cy="4320480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pPr algn="r"/>
            <a:r>
              <a:rPr lang="es-MX" sz="1050" b="1" baseline="0" dirty="0" smtClean="0">
                <a:solidFill>
                  <a:schemeClr val="bg1"/>
                </a:solidFill>
              </a:rPr>
              <a:t>Asamblea General Ordinaria del Consejo Nacional de Directores</a:t>
            </a:r>
          </a:p>
          <a:p>
            <a:pPr algn="r"/>
            <a:r>
              <a:rPr lang="es-MX" sz="900" b="1" baseline="0" dirty="0" smtClean="0">
                <a:solidFill>
                  <a:schemeClr val="bg1"/>
                </a:solidFill>
              </a:rPr>
              <a:t>Hermosillo 2010</a:t>
            </a:r>
            <a:endParaRPr lang="es-ES" sz="900" b="1" dirty="0">
              <a:solidFill>
                <a:schemeClr val="bg1"/>
              </a:solidFill>
            </a:endParaRPr>
          </a:p>
        </p:txBody>
      </p:sp>
      <p:grpSp>
        <p:nvGrpSpPr>
          <p:cNvPr id="22" name="21 Grupo"/>
          <p:cNvGrpSpPr/>
          <p:nvPr userDrawn="1"/>
        </p:nvGrpSpPr>
        <p:grpSpPr>
          <a:xfrm rot="5400000">
            <a:off x="6033920" y="3819326"/>
            <a:ext cx="5857892" cy="219456"/>
            <a:chOff x="0" y="2811440"/>
            <a:chExt cx="4862513" cy="117475"/>
          </a:xfrm>
        </p:grpSpPr>
        <p:cxnSp>
          <p:nvCxnSpPr>
            <p:cNvPr id="37" name="36 Conector recto"/>
            <p:cNvCxnSpPr/>
            <p:nvPr userDrawn="1"/>
          </p:nvCxnSpPr>
          <p:spPr>
            <a:xfrm>
              <a:off x="0" y="2870178"/>
              <a:ext cx="4862513" cy="1587"/>
            </a:xfrm>
            <a:prstGeom prst="line">
              <a:avLst/>
            </a:prstGeom>
            <a:solidFill>
              <a:srgbClr val="1B416F"/>
            </a:solidFill>
            <a:ln w="3175">
              <a:solidFill>
                <a:srgbClr val="38539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" name="37 Conector recto"/>
            <p:cNvCxnSpPr/>
            <p:nvPr userDrawn="1"/>
          </p:nvCxnSpPr>
          <p:spPr>
            <a:xfrm>
              <a:off x="0" y="2811440"/>
              <a:ext cx="4862513" cy="1588"/>
            </a:xfrm>
            <a:prstGeom prst="line">
              <a:avLst/>
            </a:prstGeom>
            <a:solidFill>
              <a:srgbClr val="1B416F"/>
            </a:solidFill>
            <a:ln w="3175">
              <a:solidFill>
                <a:srgbClr val="BCAC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" name="38 Conector recto"/>
            <p:cNvCxnSpPr/>
            <p:nvPr userDrawn="1"/>
          </p:nvCxnSpPr>
          <p:spPr>
            <a:xfrm>
              <a:off x="0" y="2927328"/>
              <a:ext cx="4862513" cy="1587"/>
            </a:xfrm>
            <a:prstGeom prst="line">
              <a:avLst/>
            </a:prstGeom>
            <a:solidFill>
              <a:srgbClr val="1B416F"/>
            </a:solidFill>
            <a:ln w="3175">
              <a:solidFill>
                <a:srgbClr val="918F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9" name="18 CuadroTexto"/>
          <p:cNvSpPr txBox="1"/>
          <p:nvPr userDrawn="1"/>
        </p:nvSpPr>
        <p:spPr>
          <a:xfrm>
            <a:off x="170277" y="311446"/>
            <a:ext cx="568017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s-MX" sz="2000" dirty="0" smtClean="0">
                <a:solidFill>
                  <a:schemeClr val="bg1"/>
                </a:solidFill>
                <a:latin typeface="EurekaSans-RegularCaps" pitchFamily="50" charset="0"/>
              </a:rPr>
              <a:t>Dirección</a:t>
            </a:r>
            <a:r>
              <a:rPr lang="es-MX" sz="2000" baseline="0" dirty="0" smtClean="0">
                <a:solidFill>
                  <a:schemeClr val="bg1"/>
                </a:solidFill>
                <a:latin typeface="EurekaSans-RegularCaps" pitchFamily="50" charset="0"/>
              </a:rPr>
              <a:t> General de Educación Superior Tecnológica</a:t>
            </a:r>
          </a:p>
        </p:txBody>
      </p:sp>
      <p:pic>
        <p:nvPicPr>
          <p:cNvPr id="15" name="14 Imagen" descr="nueva pleca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209" y="-1"/>
            <a:ext cx="9140791" cy="1102407"/>
          </a:xfrm>
          <a:prstGeom prst="rect">
            <a:avLst/>
          </a:prstGeom>
        </p:spPr>
      </p:pic>
      <p:pic>
        <p:nvPicPr>
          <p:cNvPr id="14" name="13 Imagen" descr="logo1.png"/>
          <p:cNvPicPr>
            <a:picLocks noChangeAspect="1"/>
          </p:cNvPicPr>
          <p:nvPr userDrawn="1"/>
        </p:nvPicPr>
        <p:blipFill>
          <a:blip r:embed="rId14" cstate="print"/>
          <a:srcRect l="57369"/>
          <a:stretch>
            <a:fillRect/>
          </a:stretch>
        </p:blipFill>
        <p:spPr>
          <a:xfrm>
            <a:off x="0" y="2498451"/>
            <a:ext cx="4214778" cy="43595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alidad@dgest.gob.mx" TargetMode="External"/><Relationship Id="rId3" Type="http://schemas.openxmlformats.org/officeDocument/2006/relationships/hyperlink" Target="mailto:jalfredogl@yahoo.com.m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79512" y="2080865"/>
            <a:ext cx="8424936" cy="1470025"/>
          </a:xfrm>
        </p:spPr>
        <p:txBody>
          <a:bodyPr/>
          <a:lstStyle/>
          <a:p>
            <a:r>
              <a:rPr lang="es-ES" dirty="0" smtClean="0"/>
              <a:t>Coordinación Sectorial de Promoción de la Calidad y Evaluación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Dirección de Programas de Innovación y Calidad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Sistema de Gestión Ambiental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Política ambiental</a:t>
            </a:r>
          </a:p>
          <a:p>
            <a:r>
              <a:rPr lang="es-MX" dirty="0" smtClean="0"/>
              <a:t>Identificación y evaluación de aspectos ambientales. </a:t>
            </a:r>
          </a:p>
          <a:p>
            <a:r>
              <a:rPr lang="es-MX" dirty="0" smtClean="0"/>
              <a:t>Legislación ambiental.</a:t>
            </a:r>
          </a:p>
          <a:p>
            <a:r>
              <a:rPr lang="es-MX" dirty="0" smtClean="0"/>
              <a:t>Controles operacionales.</a:t>
            </a:r>
          </a:p>
          <a:p>
            <a:r>
              <a:rPr lang="es-MX" dirty="0" smtClean="0"/>
              <a:t>Metas ambientales.</a:t>
            </a:r>
          </a:p>
          <a:p>
            <a:r>
              <a:rPr lang="es-MX" dirty="0" smtClean="0"/>
              <a:t>Programas ambientales.</a:t>
            </a:r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822951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Política Ambiental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El </a:t>
            </a:r>
            <a:r>
              <a:rPr lang="es-MX" dirty="0"/>
              <a:t>SNEST establece el compromiso de </a:t>
            </a:r>
            <a:r>
              <a:rPr lang="es-MX" dirty="0" smtClean="0"/>
              <a:t>orientar </a:t>
            </a:r>
            <a:r>
              <a:rPr lang="es-MX" dirty="0"/>
              <a:t>todas sus actividades </a:t>
            </a:r>
            <a:r>
              <a:rPr lang="es-MX" dirty="0" smtClean="0"/>
              <a:t>del </a:t>
            </a:r>
            <a:r>
              <a:rPr lang="es-MX" dirty="0"/>
              <a:t>Proceso Educativo, hacia </a:t>
            </a:r>
            <a:r>
              <a:rPr lang="es-MX" dirty="0" smtClean="0"/>
              <a:t>el respeto </a:t>
            </a:r>
            <a:r>
              <a:rPr lang="es-MX" dirty="0"/>
              <a:t>del medio ambiente; cumplir </a:t>
            </a:r>
            <a:r>
              <a:rPr lang="es-MX" dirty="0" smtClean="0"/>
              <a:t>la </a:t>
            </a:r>
            <a:r>
              <a:rPr lang="es-MX" dirty="0"/>
              <a:t>legislación ambiental aplicable y otros requisitos ambientales que </a:t>
            </a:r>
            <a:r>
              <a:rPr lang="es-MX" dirty="0" smtClean="0"/>
              <a:t>se </a:t>
            </a:r>
            <a:r>
              <a:rPr lang="es-MX" dirty="0"/>
              <a:t>suscriban, promover en su personal, clientes y partes interesadas </a:t>
            </a:r>
            <a:r>
              <a:rPr lang="es-MX" dirty="0" smtClean="0"/>
              <a:t>la </a:t>
            </a:r>
            <a:r>
              <a:rPr lang="es-MX" dirty="0"/>
              <a:t>prevención de la </a:t>
            </a:r>
            <a:r>
              <a:rPr lang="es-MX" dirty="0" smtClean="0"/>
              <a:t>contaminación </a:t>
            </a:r>
            <a:r>
              <a:rPr lang="es-MX" dirty="0"/>
              <a:t>y el uso racional de los recursos, </a:t>
            </a:r>
            <a:r>
              <a:rPr lang="es-MX" dirty="0" smtClean="0"/>
              <a:t>mediante </a:t>
            </a:r>
            <a:r>
              <a:rPr lang="es-MX" dirty="0"/>
              <a:t>la </a:t>
            </a:r>
            <a:r>
              <a:rPr lang="es-MX" dirty="0" smtClean="0"/>
              <a:t>implementación, operación </a:t>
            </a:r>
            <a:r>
              <a:rPr lang="es-MX" dirty="0"/>
              <a:t>y mejora continua de un </a:t>
            </a:r>
            <a:r>
              <a:rPr lang="es-MX" dirty="0" smtClean="0"/>
              <a:t>Sistema </a:t>
            </a:r>
            <a:r>
              <a:rPr lang="es-MX" dirty="0"/>
              <a:t>de Gestión </a:t>
            </a:r>
            <a:r>
              <a:rPr lang="es-MX" dirty="0" smtClean="0"/>
              <a:t>Ambiental, conforme </a:t>
            </a:r>
            <a:r>
              <a:rPr lang="es-MX" dirty="0"/>
              <a:t>a la norma ISO </a:t>
            </a:r>
            <a:r>
              <a:rPr lang="es-MX" dirty="0" smtClean="0"/>
              <a:t>14001:2004/NMX-SAA-14001-IMNC-2004.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2131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87219" y="1711046"/>
            <a:ext cx="2565126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dirty="0" smtClean="0"/>
              <a:t>POLITICA AMBIENTAL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573732" y="4869160"/>
            <a:ext cx="1592103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dirty="0" smtClean="0"/>
              <a:t>PROGRAMAS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900744" y="3814799"/>
            <a:ext cx="938077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dirty="0" smtClean="0"/>
              <a:t>METAS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689148" y="2817853"/>
            <a:ext cx="136127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dirty="0" smtClean="0"/>
              <a:t>OBJETIVOS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6831248" y="2817853"/>
            <a:ext cx="59343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dirty="0" smtClean="0"/>
              <a:t>ECL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4687493" y="2817853"/>
            <a:ext cx="627095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dirty="0" smtClean="0"/>
              <a:t>AAS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6876256" y="1695337"/>
            <a:ext cx="519694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dirty="0" smtClean="0"/>
              <a:t>IRL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641000" y="1695337"/>
            <a:ext cx="720079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IAA</a:t>
            </a:r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158688" y="3789040"/>
            <a:ext cx="1684706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1400" dirty="0" smtClean="0"/>
              <a:t>CONTROLES OPERACIONALES</a:t>
            </a:r>
            <a:endParaRPr lang="es-MX" sz="1400" dirty="0"/>
          </a:p>
        </p:txBody>
      </p:sp>
      <p:cxnSp>
        <p:nvCxnSpPr>
          <p:cNvPr id="14" name="13 Conector recto de flecha"/>
          <p:cNvCxnSpPr>
            <a:stCxn id="4" idx="2"/>
            <a:endCxn id="7" idx="0"/>
          </p:cNvCxnSpPr>
          <p:nvPr/>
        </p:nvCxnSpPr>
        <p:spPr>
          <a:xfrm>
            <a:off x="2369782" y="2080378"/>
            <a:ext cx="1" cy="7374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9" idx="1"/>
            <a:endCxn id="7" idx="3"/>
          </p:cNvCxnSpPr>
          <p:nvPr/>
        </p:nvCxnSpPr>
        <p:spPr>
          <a:xfrm flipH="1">
            <a:off x="3050418" y="3002519"/>
            <a:ext cx="163707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11" idx="2"/>
            <a:endCxn id="9" idx="0"/>
          </p:cNvCxnSpPr>
          <p:nvPr/>
        </p:nvCxnSpPr>
        <p:spPr>
          <a:xfrm>
            <a:off x="5001040" y="2064669"/>
            <a:ext cx="1" cy="7531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9" idx="2"/>
            <a:endCxn id="12" idx="0"/>
          </p:cNvCxnSpPr>
          <p:nvPr/>
        </p:nvCxnSpPr>
        <p:spPr>
          <a:xfrm>
            <a:off x="5001041" y="3187185"/>
            <a:ext cx="0" cy="60185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7" idx="2"/>
            <a:endCxn id="6" idx="0"/>
          </p:cNvCxnSpPr>
          <p:nvPr/>
        </p:nvCxnSpPr>
        <p:spPr>
          <a:xfrm>
            <a:off x="2369783" y="3187185"/>
            <a:ext cx="0" cy="6276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>
            <a:stCxn id="6" idx="2"/>
            <a:endCxn id="5" idx="0"/>
          </p:cNvCxnSpPr>
          <p:nvPr/>
        </p:nvCxnSpPr>
        <p:spPr>
          <a:xfrm>
            <a:off x="2369783" y="4184131"/>
            <a:ext cx="1" cy="68502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>
            <a:stCxn id="11" idx="3"/>
            <a:endCxn id="10" idx="1"/>
          </p:cNvCxnSpPr>
          <p:nvPr/>
        </p:nvCxnSpPr>
        <p:spPr>
          <a:xfrm>
            <a:off x="5361079" y="1880003"/>
            <a:ext cx="151517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10" idx="2"/>
            <a:endCxn id="8" idx="0"/>
          </p:cNvCxnSpPr>
          <p:nvPr/>
        </p:nvCxnSpPr>
        <p:spPr>
          <a:xfrm flipH="1">
            <a:off x="7127964" y="2064669"/>
            <a:ext cx="8139" cy="7531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12" idx="2"/>
            <a:endCxn id="5" idx="3"/>
          </p:cNvCxnSpPr>
          <p:nvPr/>
        </p:nvCxnSpPr>
        <p:spPr>
          <a:xfrm rot="5400000">
            <a:off x="3712655" y="3765440"/>
            <a:ext cx="741566" cy="1835206"/>
          </a:xfrm>
          <a:prstGeom prst="bentConnector2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Abrir llave"/>
          <p:cNvSpPr/>
          <p:nvPr/>
        </p:nvSpPr>
        <p:spPr>
          <a:xfrm>
            <a:off x="5931212" y="3488112"/>
            <a:ext cx="900035" cy="119493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40 CuadroTexto"/>
          <p:cNvSpPr txBox="1"/>
          <p:nvPr/>
        </p:nvSpPr>
        <p:spPr>
          <a:xfrm>
            <a:off x="6381228" y="3695648"/>
            <a:ext cx="23823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AGUA</a:t>
            </a:r>
          </a:p>
          <a:p>
            <a:r>
              <a:rPr lang="es-MX" sz="1200" b="1" dirty="0" smtClean="0"/>
              <a:t>ENERGIA ELECTRICA</a:t>
            </a:r>
          </a:p>
          <a:p>
            <a:r>
              <a:rPr lang="es-MX" sz="1200" b="1" dirty="0" smtClean="0"/>
              <a:t>RESIDUOS SOLIDOS URBANOS</a:t>
            </a:r>
          </a:p>
          <a:p>
            <a:r>
              <a:rPr lang="es-MX" sz="1200" b="1" dirty="0" smtClean="0"/>
              <a:t>RESIDUOS PELIGROSOS</a:t>
            </a:r>
            <a:endParaRPr lang="es-MX" sz="1200" b="1" dirty="0"/>
          </a:p>
        </p:txBody>
      </p:sp>
      <p:sp>
        <p:nvSpPr>
          <p:cNvPr id="42" name="41 CuadroTexto"/>
          <p:cNvSpPr txBox="1"/>
          <p:nvPr/>
        </p:nvSpPr>
        <p:spPr>
          <a:xfrm>
            <a:off x="1000657" y="5517232"/>
            <a:ext cx="23823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AGUA</a:t>
            </a:r>
          </a:p>
          <a:p>
            <a:r>
              <a:rPr lang="es-MX" sz="1200" b="1" dirty="0" smtClean="0"/>
              <a:t>ENERGIA ELECTRICA</a:t>
            </a:r>
          </a:p>
          <a:p>
            <a:r>
              <a:rPr lang="es-MX" sz="1200" b="1" dirty="0" smtClean="0"/>
              <a:t>RESIDUOS SOLIDOS URBANOS</a:t>
            </a:r>
          </a:p>
          <a:p>
            <a:r>
              <a:rPr lang="es-MX" sz="1200" b="1" dirty="0" smtClean="0"/>
              <a:t>RESIDUOS PELIGROSOS</a:t>
            </a:r>
            <a:endParaRPr lang="es-MX" sz="1200" b="1" dirty="0"/>
          </a:p>
        </p:txBody>
      </p:sp>
      <p:sp>
        <p:nvSpPr>
          <p:cNvPr id="43" name="42 Abrir llave"/>
          <p:cNvSpPr/>
          <p:nvPr/>
        </p:nvSpPr>
        <p:spPr>
          <a:xfrm rot="5400000">
            <a:off x="2066248" y="4172043"/>
            <a:ext cx="432048" cy="25632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44 CuadroTexto"/>
          <p:cNvSpPr txBox="1"/>
          <p:nvPr/>
        </p:nvSpPr>
        <p:spPr>
          <a:xfrm>
            <a:off x="5148064" y="5237634"/>
            <a:ext cx="3744416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dirty="0" smtClean="0"/>
              <a:t>Preparación y respuesta ante emergencias.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dirty="0"/>
              <a:t>Comunicación del </a:t>
            </a:r>
            <a:r>
              <a:rPr lang="es-MX" dirty="0" smtClean="0"/>
              <a:t>SGA</a:t>
            </a:r>
            <a:r>
              <a:rPr lang="es-MX" dirty="0"/>
              <a:t>.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435955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Sistema de Gestión de Equidad de Género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Plan nacional de desarrollo 2013-2018</a:t>
            </a:r>
          </a:p>
          <a:p>
            <a:r>
              <a:rPr lang="es-MX" dirty="0" smtClean="0"/>
              <a:t>Política de equidad de género.</a:t>
            </a:r>
          </a:p>
          <a:p>
            <a:r>
              <a:rPr lang="es-MX" dirty="0" smtClean="0"/>
              <a:t>Objetivos y metas de equidad de genero.</a:t>
            </a:r>
          </a:p>
          <a:p>
            <a:r>
              <a:rPr lang="es-MX" dirty="0" smtClean="0"/>
              <a:t>Diagnostico de las condiciones de equidad en la institución.</a:t>
            </a:r>
          </a:p>
          <a:p>
            <a:r>
              <a:rPr lang="es-MX" dirty="0" smtClean="0"/>
              <a:t>Acciones afirmativas y acciones a favor del personal.</a:t>
            </a:r>
          </a:p>
          <a:p>
            <a:r>
              <a:rPr lang="es-MX" dirty="0" smtClean="0"/>
              <a:t>Procedimientos para investigar, atender y sancionar situaciones de hostigamiento y acoso.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3412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Legal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Ley federal de responsabilidades de los servidores públicos.</a:t>
            </a:r>
          </a:p>
          <a:p>
            <a:r>
              <a:rPr lang="es-MX" dirty="0" smtClean="0"/>
              <a:t>La </a:t>
            </a:r>
            <a:r>
              <a:rPr lang="es-MX" dirty="0"/>
              <a:t>Ley General de Acceso de las Mujeres a una Vida Libre de </a:t>
            </a:r>
            <a:r>
              <a:rPr lang="es-MX" dirty="0" smtClean="0"/>
              <a:t>Violencia.</a:t>
            </a:r>
          </a:p>
          <a:p>
            <a:r>
              <a:rPr lang="es-MX" dirty="0" smtClean="0"/>
              <a:t>Ley </a:t>
            </a:r>
            <a:r>
              <a:rPr lang="es-MX" dirty="0"/>
              <a:t>General para la Igualdad entre Hombres y </a:t>
            </a:r>
            <a:r>
              <a:rPr lang="es-MX" dirty="0" smtClean="0"/>
              <a:t>Mujeres.</a:t>
            </a:r>
          </a:p>
          <a:p>
            <a:r>
              <a:rPr lang="es-MX" dirty="0" smtClean="0"/>
              <a:t>Ley </a:t>
            </a:r>
            <a:r>
              <a:rPr lang="es-MX" dirty="0"/>
              <a:t>Federal para Prevenir y Eliminar la </a:t>
            </a:r>
            <a:r>
              <a:rPr lang="es-MX" dirty="0" smtClean="0"/>
              <a:t>Discriminación.</a:t>
            </a:r>
          </a:p>
          <a:p>
            <a:r>
              <a:rPr lang="es-MX" dirty="0" smtClean="0"/>
              <a:t>Ley </a:t>
            </a:r>
            <a:r>
              <a:rPr lang="es-MX" dirty="0"/>
              <a:t>del Instituto Nacional de las </a:t>
            </a:r>
            <a:r>
              <a:rPr lang="es-MX" dirty="0" smtClean="0"/>
              <a:t>Mujeres.</a:t>
            </a:r>
          </a:p>
          <a:p>
            <a:r>
              <a:rPr lang="es-MX" dirty="0" smtClean="0"/>
              <a:t>la </a:t>
            </a:r>
            <a:r>
              <a:rPr lang="es-MX" dirty="0"/>
              <a:t>Ley Federal del Trabajo </a:t>
            </a:r>
          </a:p>
        </p:txBody>
      </p:sp>
    </p:spTree>
    <p:extLst>
      <p:ext uri="{BB962C8B-B14F-4D97-AF65-F5344CB8AC3E}">
        <p14:creationId xmlns:p14="http://schemas.microsoft.com/office/powerpoint/2010/main" val="3627897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01632" y="1695336"/>
            <a:ext cx="2736304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POLITICA DE EQUIDAD DE GÉNERO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573732" y="4869160"/>
            <a:ext cx="1592103" cy="369332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dirty="0" smtClean="0"/>
              <a:t>PROGRAMAS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900744" y="3814799"/>
            <a:ext cx="938077" cy="369332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dirty="0" smtClean="0"/>
              <a:t>METAS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689148" y="2817853"/>
            <a:ext cx="1361270" cy="369332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dirty="0" smtClean="0"/>
              <a:t>OBJETIVOS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4608004" y="2817853"/>
            <a:ext cx="1069524" cy="369332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dirty="0" smtClean="0"/>
              <a:t>INDICES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608004" y="1681823"/>
            <a:ext cx="1080120" cy="369332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DCEGI</a:t>
            </a:r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535996" y="3803369"/>
            <a:ext cx="1152128" cy="307777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1400" dirty="0" smtClean="0"/>
              <a:t>ACCIONES</a:t>
            </a:r>
            <a:endParaRPr lang="es-MX" sz="1400" dirty="0"/>
          </a:p>
        </p:txBody>
      </p:sp>
      <p:cxnSp>
        <p:nvCxnSpPr>
          <p:cNvPr id="14" name="13 Conector recto de flecha"/>
          <p:cNvCxnSpPr>
            <a:stCxn id="4" idx="2"/>
            <a:endCxn id="7" idx="0"/>
          </p:cNvCxnSpPr>
          <p:nvPr/>
        </p:nvCxnSpPr>
        <p:spPr>
          <a:xfrm flipH="1">
            <a:off x="2369783" y="2341667"/>
            <a:ext cx="1" cy="47618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9" idx="1"/>
            <a:endCxn id="7" idx="3"/>
          </p:cNvCxnSpPr>
          <p:nvPr/>
        </p:nvCxnSpPr>
        <p:spPr>
          <a:xfrm flipH="1">
            <a:off x="3050418" y="3002519"/>
            <a:ext cx="1557586" cy="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11" idx="2"/>
            <a:endCxn id="9" idx="0"/>
          </p:cNvCxnSpPr>
          <p:nvPr/>
        </p:nvCxnSpPr>
        <p:spPr>
          <a:xfrm flipH="1">
            <a:off x="5142766" y="2051155"/>
            <a:ext cx="5298" cy="76669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9" idx="2"/>
            <a:endCxn id="12" idx="0"/>
          </p:cNvCxnSpPr>
          <p:nvPr/>
        </p:nvCxnSpPr>
        <p:spPr>
          <a:xfrm flipH="1">
            <a:off x="5112060" y="3187185"/>
            <a:ext cx="30706" cy="61618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7" idx="2"/>
            <a:endCxn id="6" idx="0"/>
          </p:cNvCxnSpPr>
          <p:nvPr/>
        </p:nvCxnSpPr>
        <p:spPr>
          <a:xfrm>
            <a:off x="2369783" y="3187185"/>
            <a:ext cx="0" cy="62761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>
            <a:stCxn id="6" idx="2"/>
            <a:endCxn id="5" idx="0"/>
          </p:cNvCxnSpPr>
          <p:nvPr/>
        </p:nvCxnSpPr>
        <p:spPr>
          <a:xfrm>
            <a:off x="2369783" y="4184131"/>
            <a:ext cx="1" cy="685029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12" idx="2"/>
            <a:endCxn id="5" idx="3"/>
          </p:cNvCxnSpPr>
          <p:nvPr/>
        </p:nvCxnSpPr>
        <p:spPr>
          <a:xfrm rot="5400000">
            <a:off x="3667608" y="3609374"/>
            <a:ext cx="942680" cy="1946225"/>
          </a:xfrm>
          <a:prstGeom prst="bentConnector2">
            <a:avLst/>
          </a:prstGeom>
          <a:ln w="3810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Abrir llave"/>
          <p:cNvSpPr/>
          <p:nvPr/>
        </p:nvSpPr>
        <p:spPr>
          <a:xfrm>
            <a:off x="5688123" y="2679350"/>
            <a:ext cx="751145" cy="6463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40 CuadroTexto"/>
          <p:cNvSpPr txBox="1"/>
          <p:nvPr/>
        </p:nvSpPr>
        <p:spPr>
          <a:xfrm>
            <a:off x="6137129" y="2679353"/>
            <a:ext cx="2388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SEGREGACIÓN SALARIAL</a:t>
            </a:r>
          </a:p>
          <a:p>
            <a:r>
              <a:rPr lang="es-MX" sz="1200" b="1" dirty="0" smtClean="0"/>
              <a:t>SEGREGACION OCUPACIONAL</a:t>
            </a:r>
          </a:p>
          <a:p>
            <a:r>
              <a:rPr lang="es-MX" sz="1200" b="1" dirty="0" smtClean="0"/>
              <a:t>HOSTIGAMIENTO SEXUAL</a:t>
            </a:r>
            <a:endParaRPr lang="es-MX" sz="1200" b="1" dirty="0"/>
          </a:p>
        </p:txBody>
      </p:sp>
      <p:sp>
        <p:nvSpPr>
          <p:cNvPr id="45" name="44 CuadroTexto"/>
          <p:cNvSpPr txBox="1"/>
          <p:nvPr/>
        </p:nvSpPr>
        <p:spPr>
          <a:xfrm>
            <a:off x="5148064" y="5237634"/>
            <a:ext cx="3744416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400" b="1" dirty="0" smtClean="0"/>
              <a:t>Procedimiento para atender, investigar y sancionar situaciones de hostigamiento.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1400" b="1" dirty="0"/>
              <a:t>Procedimiento para atender, investigar y sancionar situaciones de </a:t>
            </a:r>
            <a:r>
              <a:rPr lang="es-MX" sz="1400" b="1" dirty="0" smtClean="0"/>
              <a:t>discriminación.</a:t>
            </a:r>
            <a:endParaRPr lang="es-MX" sz="1400" b="1" dirty="0"/>
          </a:p>
        </p:txBody>
      </p:sp>
      <p:sp>
        <p:nvSpPr>
          <p:cNvPr id="55" name="54 Abrir llave"/>
          <p:cNvSpPr/>
          <p:nvPr/>
        </p:nvSpPr>
        <p:spPr>
          <a:xfrm>
            <a:off x="5834990" y="3675023"/>
            <a:ext cx="604278" cy="5500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6" name="55 CuadroTexto"/>
          <p:cNvSpPr txBox="1"/>
          <p:nvPr/>
        </p:nvSpPr>
        <p:spPr>
          <a:xfrm>
            <a:off x="6179336" y="3719210"/>
            <a:ext cx="1681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/>
              <a:t>Afirmativas</a:t>
            </a:r>
          </a:p>
          <a:p>
            <a:r>
              <a:rPr lang="es-MX" sz="1200" b="1" dirty="0" smtClean="0"/>
              <a:t>A favor del personal</a:t>
            </a:r>
            <a:endParaRPr lang="es-MX" sz="1200" b="1" dirty="0"/>
          </a:p>
        </p:txBody>
      </p:sp>
      <p:cxnSp>
        <p:nvCxnSpPr>
          <p:cNvPr id="58" name="57 Conector angular"/>
          <p:cNvCxnSpPr>
            <a:stCxn id="11" idx="3"/>
            <a:endCxn id="12" idx="3"/>
          </p:cNvCxnSpPr>
          <p:nvPr/>
        </p:nvCxnSpPr>
        <p:spPr>
          <a:xfrm>
            <a:off x="5688124" y="1866489"/>
            <a:ext cx="12700" cy="2090769"/>
          </a:xfrm>
          <a:prstGeom prst="bentConnector3">
            <a:avLst>
              <a:gd name="adj1" fmla="val 1800000"/>
            </a:avLst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577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800" b="1" dirty="0" smtClean="0"/>
              <a:t>M.C. Jos</a:t>
            </a:r>
            <a:r>
              <a:rPr lang="es-ES" sz="2800" b="1" dirty="0" smtClean="0"/>
              <a:t>é Alfredo González Linares</a:t>
            </a:r>
          </a:p>
          <a:p>
            <a:pPr marL="0" indent="0" algn="ctr">
              <a:buNone/>
            </a:pPr>
            <a:r>
              <a:rPr lang="es-ES" sz="2800" b="1" dirty="0" smtClean="0"/>
              <a:t>Director de Programas de Innovación y Calidad</a:t>
            </a:r>
          </a:p>
          <a:p>
            <a:pPr marL="0" indent="0" algn="ctr">
              <a:buNone/>
            </a:pPr>
            <a:r>
              <a:rPr lang="es-ES" sz="2800" b="1" dirty="0" smtClean="0">
                <a:hlinkClick r:id="rId2"/>
              </a:rPr>
              <a:t>calidad@dgest.gob.mx</a:t>
            </a:r>
            <a:endParaRPr lang="es-ES" sz="2800" b="1" dirty="0" smtClean="0"/>
          </a:p>
          <a:p>
            <a:pPr marL="0" indent="0" algn="ctr">
              <a:buNone/>
            </a:pPr>
            <a:r>
              <a:rPr lang="es-ES" sz="2800" b="1" dirty="0" smtClean="0">
                <a:hlinkClick r:id="rId3"/>
              </a:rPr>
              <a:t>jalfredogl@yahoo.com.mx</a:t>
            </a:r>
            <a:endParaRPr lang="es-ES" sz="2800" b="1" dirty="0" smtClean="0"/>
          </a:p>
          <a:p>
            <a:pPr marL="0" indent="0" algn="ctr">
              <a:buNone/>
            </a:pPr>
            <a:r>
              <a:rPr lang="es-ES" sz="2800" b="1" dirty="0" smtClean="0"/>
              <a:t>015536011000 extensión 64746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050147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Sistemas de Gestión de Calidad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Procedimiento de Gestión del curso</a:t>
            </a:r>
          </a:p>
          <a:p>
            <a:r>
              <a:rPr lang="es-MX" dirty="0" smtClean="0"/>
              <a:t>Plan Rector de Calidad</a:t>
            </a:r>
          </a:p>
          <a:p>
            <a:r>
              <a:rPr lang="es-MX" dirty="0" smtClean="0"/>
              <a:t>Plan de calidad del Servicio Educativo</a:t>
            </a:r>
          </a:p>
          <a:p>
            <a:r>
              <a:rPr lang="es-MX" dirty="0" smtClean="0"/>
              <a:t>Producto no conforme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48908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402043"/>
              </p:ext>
            </p:extLst>
          </p:nvPr>
        </p:nvGraphicFramePr>
        <p:xfrm>
          <a:off x="179512" y="1268760"/>
          <a:ext cx="8856983" cy="5012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9014"/>
                <a:gridCol w="1402356"/>
                <a:gridCol w="2288054"/>
                <a:gridCol w="811890"/>
                <a:gridCol w="516657"/>
                <a:gridCol w="910901"/>
                <a:gridCol w="1008111"/>
              </a:tblGrid>
              <a:tr h="5953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PROCESO ESTRATÉGICO</a:t>
                      </a:r>
                      <a:endParaRPr lang="es-MX" sz="105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OBJETIVOS DE PROCESOS ESTRATÉGICOS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>
                          <a:effectLst/>
                        </a:rPr>
                        <a:t>(OBJETIVOS DE CALIDAD)</a:t>
                      </a:r>
                      <a:endParaRPr lang="es-MX" sz="105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INDICADORES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VALOR  ESPERADO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UNIDAD DE MEDIDA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FRECUENCIA DE MEDICION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RESPONSABLE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</a:tr>
              <a:tr h="49746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</a:rPr>
                        <a:t>2013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98920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ACADEMICO</a:t>
                      </a:r>
                      <a:endParaRPr lang="es-MX" sz="105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GESTIONAR LOS PLANES Y PROGRAMAS DE ESTUDIO PARA LA FORMACIÓN PROFESIONAL DEL ESTUDIANTE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effectLst/>
                        </a:rPr>
                        <a:t> </a:t>
                      </a:r>
                      <a:endParaRPr lang="es-MX" sz="105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EFICIENCIA SEMESTRAL= ((TOTAL DE ALUMNOS REINSCRITOS)/(TOTAL DE ALUMNOS INSCRITOS EN EL SEMESTRE ANTERIOR))*100</a:t>
                      </a:r>
                      <a:endParaRPr lang="es-MX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73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%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Semestral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Subdirector Académico</a:t>
                      </a:r>
                      <a:endParaRPr lang="es-MX" sz="12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</a:tr>
              <a:tr h="93092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CONFORMIDAD CON EL APRENDIZAJE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</a:rPr>
                        <a:t>(CREDITOS APROBADOS </a:t>
                      </a:r>
                      <a:r>
                        <a:rPr lang="es-MX" sz="800">
                          <a:effectLst/>
                          <a:sym typeface="Symbol"/>
                        </a:rPr>
                        <a:t></a:t>
                      </a:r>
                      <a:r>
                        <a:rPr lang="es-MX" sz="800">
                          <a:effectLst/>
                        </a:rPr>
                        <a:t> CREDITOS ASIGNADOS)*100EFICIENCIA TERMINA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80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%</a:t>
                      </a:r>
                      <a:endParaRPr lang="es-MX" sz="12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Semestral</a:t>
                      </a:r>
                      <a:endParaRPr lang="es-MX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Subdirector académico</a:t>
                      </a:r>
                      <a:endParaRPr lang="es-MX" sz="12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729" marR="4072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087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079409"/>
              </p:ext>
            </p:extLst>
          </p:nvPr>
        </p:nvGraphicFramePr>
        <p:xfrm>
          <a:off x="107503" y="1556792"/>
          <a:ext cx="8712968" cy="4483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2249"/>
                <a:gridCol w="1008112"/>
                <a:gridCol w="2376264"/>
                <a:gridCol w="720080"/>
                <a:gridCol w="576064"/>
                <a:gridCol w="792088"/>
                <a:gridCol w="1008111"/>
              </a:tblGrid>
              <a:tr h="67489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PROCESO ESTRATÉGICO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OBJETIVOS DE PROCESOS ESTRATÉGICOS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(OBJETIVOS DE CALIDAD)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 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>
                          <a:effectLst/>
                        </a:rPr>
                        <a:t>INDICADORES DE LOS  INSTITUTOS TECNOLÓGICOS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500">
                          <a:effectLst/>
                        </a:rPr>
                        <a:t>VALOR ESPERADO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UNIDAD DE MEDIDA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FRECUENCIA DE MEDICIÓN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>
                          <a:effectLst/>
                        </a:rPr>
                        <a:t>RESPONSABLE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</a:tr>
              <a:tr h="39332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2012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802297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CALIDAD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GESTIONAR LA CALIDAD PARA LOGRAR LA SATISFACCIÓN DEL ESTUDIANTE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Promedio institucional de la evaluación al desempeño docente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87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%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Semestral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Subdirector Académico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</a:tr>
              <a:tr h="80229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Calificación por área en Auditorias de Servicio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3.5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Valor absoluto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Semestral 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Subdirectores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</a:tr>
              <a:tr h="69747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(Quejas y/o sugerencias atendidas en tiempo y forma</a:t>
                      </a:r>
                      <a:r>
                        <a:rPr lang="es-MX" sz="900">
                          <a:effectLst/>
                          <a:sym typeface="Symbol"/>
                        </a:rPr>
                        <a:t></a:t>
                      </a:r>
                      <a:r>
                        <a:rPr lang="es-MX" sz="900">
                          <a:effectLst/>
                        </a:rPr>
                        <a:t> quejas y/o sugerencias recibidas)*100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85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%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Semestral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RD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</a:tr>
              <a:tr h="111273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INDICADOR DE CUMPLIMIENTOS DEL PLAN RECTOR DE CALIDAD </a:t>
                      </a:r>
                      <a:endParaRPr lang="es-MX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(Número total de indicadores cumplidos </a:t>
                      </a:r>
                      <a:r>
                        <a:rPr lang="es-MX" sz="900">
                          <a:effectLst/>
                          <a:sym typeface="Symbol"/>
                        </a:rPr>
                        <a:t></a:t>
                      </a:r>
                      <a:r>
                        <a:rPr lang="es-MX" sz="900">
                          <a:effectLst/>
                        </a:rPr>
                        <a:t>Número total de indicadores del plan rector ) *100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75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%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</a:rPr>
                        <a:t>Semestral</a:t>
                      </a:r>
                      <a:endParaRPr lang="es-MX" sz="11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RD</a:t>
                      </a:r>
                      <a:endParaRPr lang="es-MX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0319" marR="4031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73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979275"/>
              </p:ext>
            </p:extLst>
          </p:nvPr>
        </p:nvGraphicFramePr>
        <p:xfrm>
          <a:off x="179512" y="1844824"/>
          <a:ext cx="8640959" cy="4144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/>
                <a:gridCol w="1008112"/>
                <a:gridCol w="936104"/>
                <a:gridCol w="936104"/>
                <a:gridCol w="1296144"/>
                <a:gridCol w="1119340"/>
                <a:gridCol w="895377"/>
                <a:gridCol w="972861"/>
                <a:gridCol w="972861"/>
              </a:tblGrid>
              <a:tr h="718969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s-MX" sz="800" dirty="0">
                          <a:effectLst/>
                        </a:rPr>
                        <a:t>No</a:t>
                      </a:r>
                      <a:endParaRPr lang="es-MX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s-MX" sz="800">
                          <a:effectLst/>
                        </a:rPr>
                        <a:t>PROCEDIMIENTO</a:t>
                      </a:r>
                      <a:endParaRPr lang="es-MX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s-MX" sz="800">
                          <a:effectLst/>
                        </a:rPr>
                        <a:t>RESULTADOS</a:t>
                      </a:r>
                      <a:endParaRPr lang="es-MX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s-MX" sz="700">
                          <a:effectLst/>
                        </a:rPr>
                        <a:t>CARACTERÍSTICAS DE CALIDAD</a:t>
                      </a:r>
                      <a:endParaRPr lang="es-MX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s-MX" sz="800">
                          <a:effectLst/>
                        </a:rPr>
                        <a:t>CRITERIO DE ACEPTACIÓN</a:t>
                      </a:r>
                      <a:endParaRPr lang="es-MX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s-MX" sz="800">
                          <a:effectLst/>
                        </a:rPr>
                        <a:t>METODO DE EVALUACIÓN</a:t>
                      </a:r>
                      <a:endParaRPr lang="es-MX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s-MX" sz="800">
                          <a:effectLst/>
                        </a:rPr>
                        <a:t>REGISTRO</a:t>
                      </a:r>
                      <a:endParaRPr lang="es-MX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s-MX" sz="700">
                          <a:effectLst/>
                        </a:rPr>
                        <a:t>RESPONSABLE</a:t>
                      </a:r>
                      <a:endParaRPr lang="es-MX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s-MX" sz="700">
                          <a:effectLst/>
                        </a:rPr>
                        <a:t>ACCIÓN CUANDO NO SE CUMPLA EL CRITERIO DE ACEPTACIÓN</a:t>
                      </a:r>
                      <a:endParaRPr lang="es-MX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 anchor="ctr"/>
                </a:tc>
              </a:tr>
              <a:tr h="632269">
                <a:tc rowSpan="2"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1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100" dirty="0">
                          <a:effectLst/>
                        </a:rPr>
                        <a:t>INSCRIPCIÓN</a:t>
                      </a:r>
                      <a:endParaRPr lang="es-MX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Estudiante inscrito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Numero de control  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Estudiante con carga académica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ES" sz="1200">
                          <a:effectLst/>
                        </a:rPr>
                        <a:t> No. De control único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Revisión documental 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Carga académica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Servicios escolares 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Corregir numero de control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</a:tr>
              <a:tr h="92438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ES" sz="1200" dirty="0">
                          <a:effectLst/>
                        </a:rPr>
                        <a:t>Carga académica debidamente requisitada 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Revisión documental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Carga académica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División de estudios profesionales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Corregir y reexpedir carga académica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</a:tr>
              <a:tr h="1869318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2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900" dirty="0">
                          <a:effectLst/>
                        </a:rPr>
                        <a:t>REINSCRIPCIÓN</a:t>
                      </a:r>
                      <a:endParaRPr lang="es-MX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Estudiante reinscrito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Estudiante con carga académica 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ES" sz="1200" dirty="0">
                          <a:effectLst/>
                        </a:rPr>
                        <a:t>Carga académica debidamente requisitada 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Revisión documental en base al manual normativo académico-administrativo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Carga académica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División de estudios profesionales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Corregir y reexpedir carga académica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953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572312"/>
              </p:ext>
            </p:extLst>
          </p:nvPr>
        </p:nvGraphicFramePr>
        <p:xfrm>
          <a:off x="107505" y="1268760"/>
          <a:ext cx="9036494" cy="5328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0839"/>
                <a:gridCol w="861288"/>
                <a:gridCol w="936104"/>
                <a:gridCol w="936104"/>
                <a:gridCol w="1296144"/>
                <a:gridCol w="792088"/>
                <a:gridCol w="936104"/>
                <a:gridCol w="1008112"/>
                <a:gridCol w="1979711"/>
              </a:tblGrid>
              <a:tr h="2748609">
                <a:tc rowSpan="3"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3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GESTIÓN DEL CURSO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Planeación, ejecución y verificación del contenido de los planes y programas de estudio. 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Planeación del contenido del programa en tiempo y forma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Planear el 100% de los contenidos programáticos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Entregar planeación mínimo 3 días hábiles antes del inicio de cursos expresado en el calendario escolar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Revisión y vo.bo. del jefe académico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Planeación del curso y Avance programático e Instrumentación didáctica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Jefe de departamento académico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Citar al docente a reunión de trabajo y que el resultado de esa reunión sea la Planeación del curso la cual debe entregarse máximo dos días hábiles posteriores a la notificación al docente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</a:tr>
              <a:tr h="136587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Cumplimiento  de la planeación del curso y avance programático 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No tener más de dos semanas de desfasamiento con respecto a la planeación del curso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Verificación documental 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Planeación del curso y Avance programático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Jefe de departamento académico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Aplicación de corrección y/o acciones  correctivas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</a:tr>
              <a:tr h="121411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100% del cumplimiento contenido del programa al final del curso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Verificación documental 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Planeación del curso y Avance programático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Jefe de departamento académico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Aplicación de corrección y/o acciones correctivas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674" marR="586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763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000543"/>
              </p:ext>
            </p:extLst>
          </p:nvPr>
        </p:nvGraphicFramePr>
        <p:xfrm>
          <a:off x="395285" y="1340769"/>
          <a:ext cx="8497194" cy="51113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2341"/>
                <a:gridCol w="1332341"/>
                <a:gridCol w="1127031"/>
                <a:gridCol w="961066"/>
                <a:gridCol w="1080120"/>
                <a:gridCol w="1008112"/>
                <a:gridCol w="1656183"/>
              </a:tblGrid>
              <a:tr h="2709609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Desempeño del grupo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Porcentaje de aprobación del grupo.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Índice de aprobación por unidad terminada en cada seguimiento mayor al 50% 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Verificación del índice de aprobación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Planeación del curso y avance programático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Docente y jefe de depto. académico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Aplicar el  normativo para la acreditación de asignaturas, implementar acciones de asesoría y/o tutoría, o implementar Acciones Correctivas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</a:tr>
              <a:tr h="1121542">
                <a:tc rowSpan="2"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Experiencia profesional en su campo de estudio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El informe técnico cuenta con una metodología previamente establecida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Cumplimiento de la metodología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Revisión y verificación de informes parciales y final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Seguimiento del proyecto de residencias profesionales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Asesor interno y revisores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Asesoría y seguimiento de las desviaciones del informe 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</a:tr>
              <a:tr h="98750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Evaluación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Calificación mínima de 70%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Revisión del acta de calificaciones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Acta de calificación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Asesor interno, Revisores y jefe de departamento académico 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Se turna al comité académico para su análisis y reconsideración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505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22410"/>
              </p:ext>
            </p:extLst>
          </p:nvPr>
        </p:nvGraphicFramePr>
        <p:xfrm>
          <a:off x="0" y="1124744"/>
          <a:ext cx="9144000" cy="5696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756"/>
                <a:gridCol w="1049312"/>
                <a:gridCol w="1049312"/>
                <a:gridCol w="1274164"/>
                <a:gridCol w="1516263"/>
                <a:gridCol w="1107015"/>
                <a:gridCol w="974360"/>
                <a:gridCol w="788382"/>
                <a:gridCol w="1010436"/>
              </a:tblGrid>
              <a:tr h="1410660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000" dirty="0">
                          <a:effectLst/>
                        </a:rPr>
                        <a:t>5</a:t>
                      </a:r>
                      <a:endParaRPr lang="es-MX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900">
                          <a:effectLst/>
                        </a:rPr>
                        <a:t>SUSTENTACIÓN DE ACTO DE RECEPCIÓN PROFESIONAL</a:t>
                      </a:r>
                      <a:endParaRPr lang="es-MX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Acto protocolario de recepción profesional realizado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Cumplimiento de la fecha, lugar y hora programadas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ES" sz="1200" dirty="0">
                          <a:effectLst/>
                        </a:rPr>
                        <a:t>100% de cumplimiento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ES" sz="1200">
                          <a:effectLst/>
                        </a:rPr>
                        <a:t>Revisión documental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Acta de examen 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Constancia de exención de examen profesional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División de estudios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Reprogramación del acto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</a:tr>
              <a:tr h="2434837">
                <a:tc rowSpan="2"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000">
                          <a:effectLst/>
                        </a:rPr>
                        <a:t>6</a:t>
                      </a:r>
                      <a:endParaRPr lang="es-MX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900">
                          <a:effectLst/>
                        </a:rPr>
                        <a:t>REGISTRO DE TITULO Y EXPEDICIÓN DE CEDULA PROFESIONAL</a:t>
                      </a:r>
                      <a:endParaRPr lang="es-MX" sz="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Expediente para trámite de registro de Título y Cédula Profesional 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Integrado de acuerdo a las especificaciones de la DGEST (procedimiento para el registro de titulo y expedición de cedula profesional)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Expediente  entregado y aceptado en la DGEST en un plazo no mayor a 40 días hábiles después de realizado y aprobado el acto de recepción profesional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Revisión documental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Lista de verificación de expediente de titulación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Acuse de recibo de la DGEST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Depto. De Servicios Escolares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Corregir expediente y enviarlo a DGEST 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</a:tr>
              <a:tr h="173916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Título y Cédula Profesional entregado al egresado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Tiempo de entrega al cliente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Máximo 120 días hábiles después de aprobado el acto de recepción profesional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Revisión de fechas de entrega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Acuses de recibo del egresado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Depto. De Servicios Escolares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Cuando sea por causas imputables al instituto aplicar acciones correctivas cuando no, notificar a DGEST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908" marR="5890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702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715553"/>
              </p:ext>
            </p:extLst>
          </p:nvPr>
        </p:nvGraphicFramePr>
        <p:xfrm>
          <a:off x="0" y="1340768"/>
          <a:ext cx="8964492" cy="4134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578"/>
                <a:gridCol w="1102070"/>
                <a:gridCol w="1152128"/>
                <a:gridCol w="1008112"/>
                <a:gridCol w="936104"/>
                <a:gridCol w="1080120"/>
                <a:gridCol w="1124486"/>
                <a:gridCol w="1280604"/>
                <a:gridCol w="979290"/>
              </a:tblGrid>
              <a:tr h="2050825">
                <a:tc rowSpan="2"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000" dirty="0">
                          <a:effectLst/>
                        </a:rPr>
                        <a:t>1</a:t>
                      </a:r>
                      <a:endParaRPr lang="es-MX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s-MX" sz="900" dirty="0" smtClean="0">
                          <a:effectLst/>
                        </a:rPr>
                        <a:t>PROCEDIMIENTO </a:t>
                      </a:r>
                      <a:r>
                        <a:rPr lang="es-MX" sz="900" dirty="0">
                          <a:effectLst/>
                        </a:rPr>
                        <a:t>DEL SGC PARA VISITAS A EMPRESAS</a:t>
                      </a:r>
                      <a:endParaRPr lang="es-MX" sz="800" dirty="0">
                        <a:effectLst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9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Visitas </a:t>
                      </a:r>
                      <a:r>
                        <a:rPr lang="es-MX" sz="1200" dirty="0" smtClean="0">
                          <a:effectLst/>
                        </a:rPr>
                        <a:t>programadas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Realización de las visitas aceptadas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Cumplir al menos 85% de las visitas aceptadas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Revisión del Reporte de Resultados e Incidentes en Visita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Concentrado semestral de visitas a empresas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Jefe del Departamento de Gestión Tecnológica y Vinculación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Acciones correctivas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</a:tr>
              <a:tr h="20833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>
                          <a:effectLst/>
                        </a:rPr>
                        <a:t>Visitas realizadas</a:t>
                      </a:r>
                      <a:endParaRPr lang="es-MX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Cumplir con el objetivo establecido de la visita.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Cumplir el objetivo en al menos el 80% de las vistas realizadas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Revisión del Reporte de Resultados e Incidentes en Visita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Reporte de resultados e Incidentes en Visitas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Docente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Jefe del Departamento de Gestión Tecnológica y Vinculación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Se informa al Área Académica para tomar  las acciones pertinentes  </a:t>
                      </a:r>
                      <a:endParaRPr lang="es-MX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535" marR="58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885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1274</Words>
  <Application>Microsoft Macintosh PowerPoint</Application>
  <PresentationFormat>Presentación en pantalla (4:3)</PresentationFormat>
  <Paragraphs>265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Coordinación Sectorial de Promoción de la Calidad y Evaluación</vt:lpstr>
      <vt:lpstr>Sistemas de Gestión de Calidad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Sistema de Gestión Ambiental</vt:lpstr>
      <vt:lpstr>Política Ambiental</vt:lpstr>
      <vt:lpstr>Presentación de PowerPoint</vt:lpstr>
      <vt:lpstr>Sistema de Gestión de Equidad de Género</vt:lpstr>
      <vt:lpstr>Marco Legal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García Franchini</dc:creator>
  <cp:lastModifiedBy>Jose Alfredo Gonzalez</cp:lastModifiedBy>
  <cp:revision>53</cp:revision>
  <dcterms:created xsi:type="dcterms:W3CDTF">2009-09-09T21:24:42Z</dcterms:created>
  <dcterms:modified xsi:type="dcterms:W3CDTF">2013-05-29T01:32:09Z</dcterms:modified>
</cp:coreProperties>
</file>